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tchy Mager" charset="1" panose="02000506000000020004"/>
      <p:regular r:id="rId10"/>
    </p:embeddedFont>
    <p:embeddedFont>
      <p:font typeface="Circe" charset="1" panose="020B0502020203020203"/>
      <p:regular r:id="rId11"/>
    </p:embeddedFont>
    <p:embeddedFont>
      <p:font typeface="Circe Bold" charset="1" panose="020B0602020203020203"/>
      <p:regular r:id="rId12"/>
    </p:embeddedFont>
    <p:embeddedFont>
      <p:font typeface="Circe Italics" charset="1" panose="020B0502020203090203"/>
      <p:regular r:id="rId13"/>
    </p:embeddedFont>
    <p:embeddedFont>
      <p:font typeface="Circe Bold Italics" charset="1" panose="020B0602020203090203"/>
      <p:regular r:id="rId14"/>
    </p:embeddedFont>
    <p:embeddedFont>
      <p:font typeface="Circe Contrast" charset="1" panose="020C05030805040203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25" Target="slides/slide10.xml" Type="http://schemas.openxmlformats.org/officeDocument/2006/relationships/slide"/><Relationship Id="rId26" Target="slides/slide11.xml" Type="http://schemas.openxmlformats.org/officeDocument/2006/relationships/slide"/><Relationship Id="rId27" Target="slides/slide1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3.jpe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6E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93252" y="-846203"/>
            <a:ext cx="2455604" cy="11548014"/>
            <a:chOff x="0" y="0"/>
            <a:chExt cx="646744" cy="304145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46744" cy="3041452"/>
            </a:xfrm>
            <a:custGeom>
              <a:avLst/>
              <a:gdLst/>
              <a:ahLst/>
              <a:cxnLst/>
              <a:rect r="r" b="b" t="t" l="l"/>
              <a:pathLst>
                <a:path h="3041452" w="646744">
                  <a:moveTo>
                    <a:pt x="0" y="0"/>
                  </a:moveTo>
                  <a:lnTo>
                    <a:pt x="646744" y="0"/>
                  </a:lnTo>
                  <a:lnTo>
                    <a:pt x="646744" y="3041452"/>
                  </a:lnTo>
                  <a:lnTo>
                    <a:pt x="0" y="3041452"/>
                  </a:lnTo>
                  <a:close/>
                </a:path>
              </a:pathLst>
            </a:custGeom>
            <a:solidFill>
              <a:srgbClr val="D8CAC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167714" y="2485657"/>
            <a:ext cx="13464247" cy="293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31"/>
              </a:lnSpc>
            </a:pPr>
            <a:r>
              <a:rPr lang="en-US" sz="12099">
                <a:solidFill>
                  <a:srgbClr val="000000"/>
                </a:solidFill>
                <a:latin typeface="Circe Contrast"/>
              </a:rPr>
              <a:t>INTEGRALES DOBLES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3008776" y="9258300"/>
            <a:ext cx="5246370" cy="5246370"/>
            <a:chOff x="0" y="0"/>
            <a:chExt cx="6355080" cy="635508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613152" y="-4217670"/>
            <a:ext cx="5246370" cy="5246370"/>
            <a:chOff x="0" y="0"/>
            <a:chExt cx="6355080" cy="635508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725076">
                <a:alpha val="40000"/>
              </a:srgbClr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236337" y="1505605"/>
            <a:ext cx="9815326" cy="679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sz="4003">
                <a:solidFill>
                  <a:srgbClr val="000000"/>
                </a:solidFill>
                <a:latin typeface="Circe"/>
              </a:rPr>
              <a:t>UNIVERSIDAD TÉCNICA DE MANABÍ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11877" y="6600916"/>
            <a:ext cx="8198384" cy="2657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5"/>
              </a:lnSpc>
            </a:pPr>
            <a:r>
              <a:rPr lang="en-US" sz="3003">
                <a:solidFill>
                  <a:srgbClr val="000000"/>
                </a:solidFill>
                <a:latin typeface="Circe Bold"/>
              </a:rPr>
              <a:t>VALENCIA MIELES WEINER ALEXANDER</a:t>
            </a:r>
          </a:p>
          <a:p>
            <a:pPr>
              <a:lnSpc>
                <a:spcPts val="4205"/>
              </a:lnSpc>
            </a:pPr>
            <a:r>
              <a:rPr lang="en-US" sz="3003">
                <a:solidFill>
                  <a:srgbClr val="000000"/>
                </a:solidFill>
                <a:latin typeface="Circe Bold"/>
              </a:rPr>
              <a:t>INTRIAGO FRANCO WASHINGTON EMMANUEL</a:t>
            </a:r>
          </a:p>
          <a:p>
            <a:pPr>
              <a:lnSpc>
                <a:spcPts val="4205"/>
              </a:lnSpc>
            </a:pPr>
            <a:r>
              <a:rPr lang="en-US" sz="3003">
                <a:solidFill>
                  <a:srgbClr val="000000"/>
                </a:solidFill>
                <a:latin typeface="Circe Bold"/>
              </a:rPr>
              <a:t>LOPEZ COELLO JORGE QUINIDIO</a:t>
            </a:r>
          </a:p>
          <a:p>
            <a:pPr>
              <a:lnSpc>
                <a:spcPts val="4205"/>
              </a:lnSpc>
            </a:pPr>
            <a:r>
              <a:rPr lang="en-US" sz="3003">
                <a:solidFill>
                  <a:srgbClr val="000000"/>
                </a:solidFill>
                <a:latin typeface="Circe Bold"/>
              </a:rPr>
              <a:t>LOOR SORNOZA JHON RANGEL</a:t>
            </a:r>
          </a:p>
        </p:txBody>
      </p:sp>
      <p:sp>
        <p:nvSpPr>
          <p:cNvPr name="AutoShape 12" id="12"/>
          <p:cNvSpPr/>
          <p:nvPr/>
        </p:nvSpPr>
        <p:spPr>
          <a:xfrm rot="0">
            <a:off x="4236337" y="5916307"/>
            <a:ext cx="9815326" cy="0"/>
          </a:xfrm>
          <a:prstGeom prst="line">
            <a:avLst/>
          </a:prstGeom>
          <a:ln cap="flat" w="952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1723774" y="6439263"/>
            <a:ext cx="4800817" cy="2887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irce Contrast"/>
              </a:rPr>
              <a:t>Asignatura:</a:t>
            </a:r>
          </a:p>
          <a:p>
            <a:pPr algn="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irce Contrast"/>
              </a:rPr>
              <a:t>Calculo de Varias Variables</a:t>
            </a:r>
          </a:p>
          <a:p>
            <a:pPr algn="r">
              <a:lnSpc>
                <a:spcPts val="4620"/>
              </a:lnSpc>
            </a:pPr>
          </a:p>
          <a:p>
            <a:pPr algn="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irce Contrast Bold"/>
              </a:rPr>
              <a:t>Docente:</a:t>
            </a:r>
          </a:p>
          <a:p>
            <a:pPr algn="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irce Contrast Bold"/>
              </a:rPr>
              <a:t>Ing. Emilio Suárez M.</a:t>
            </a:r>
          </a:p>
        </p:txBody>
      </p:sp>
      <p:sp>
        <p:nvSpPr>
          <p:cNvPr name="AutoShape 14" id="14"/>
          <p:cNvSpPr/>
          <p:nvPr/>
        </p:nvSpPr>
        <p:spPr>
          <a:xfrm rot="0">
            <a:off x="4308857" y="5421007"/>
            <a:ext cx="9815326" cy="0"/>
          </a:xfrm>
          <a:prstGeom prst="line">
            <a:avLst/>
          </a:prstGeom>
          <a:ln cap="flat" w="952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922454"/>
            <a:ext cx="11655442" cy="11209454"/>
            <a:chOff x="0" y="0"/>
            <a:chExt cx="3069746" cy="295228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069746" cy="2952284"/>
            </a:xfrm>
            <a:custGeom>
              <a:avLst/>
              <a:gdLst/>
              <a:ahLst/>
              <a:cxnLst/>
              <a:rect r="r" b="b" t="t" l="l"/>
              <a:pathLst>
                <a:path h="2952284" w="3069746">
                  <a:moveTo>
                    <a:pt x="0" y="0"/>
                  </a:moveTo>
                  <a:lnTo>
                    <a:pt x="3069746" y="0"/>
                  </a:lnTo>
                  <a:lnTo>
                    <a:pt x="3069746" y="2952284"/>
                  </a:lnTo>
                  <a:lnTo>
                    <a:pt x="0" y="295228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13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57287" y="1592872"/>
            <a:ext cx="10387842" cy="4785703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5827721" y="4682273"/>
            <a:ext cx="5169514" cy="3504386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2208501" y="3994150"/>
            <a:ext cx="5674326" cy="238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349"/>
              </a:lnSpc>
            </a:pPr>
            <a:r>
              <a:rPr lang="en-US" sz="8499">
                <a:solidFill>
                  <a:srgbClr val="412D44"/>
                </a:solidFill>
                <a:latin typeface="Circe Contrast"/>
              </a:rPr>
              <a:t>Concluimos que..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51642"/>
            <a:ext cx="8351992" cy="850665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557474" y="4295775"/>
            <a:ext cx="6528846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u="sng">
                <a:solidFill>
                  <a:srgbClr val="000000"/>
                </a:solidFill>
                <a:latin typeface="Circe Contrast"/>
              </a:rPr>
              <a:t>Conclusiones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44373" y="3096895"/>
            <a:ext cx="7320646" cy="5407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Circe"/>
              </a:rPr>
              <a:t>El cálculo es pilar fundamental en el entendimiento sobre el cómo funcionan la realidad, su desarrollo y aplicación contribuye para que aquellos que practican la ingeniera puedan implementarlo en resoluciones a problemas cotidianos relacionados con su ocupación, permitiendo así vislumbrar una exactitud necesaria para el correcto funcionamiento de las cosas.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13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7136099">
            <a:off x="329313" y="-1018386"/>
            <a:ext cx="3063102" cy="5691243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2574072">
            <a:off x="14969578" y="6777174"/>
            <a:ext cx="3652465" cy="413459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6458518" y="1533235"/>
            <a:ext cx="5370963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Circe Contrast"/>
              </a:rPr>
              <a:t>Bibliografía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743382" y="4420536"/>
            <a:ext cx="12801236" cy="2242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8960" indent="-289480" lvl="1">
              <a:lnSpc>
                <a:spcPts val="4531"/>
              </a:lnSpc>
              <a:buFont typeface="Arial"/>
              <a:buChar char="•"/>
            </a:pPr>
            <a:r>
              <a:rPr lang="en-US" sz="2681">
                <a:solidFill>
                  <a:srgbClr val="000000"/>
                </a:solidFill>
                <a:latin typeface="Circe"/>
              </a:rPr>
              <a:t>Geogebra. (s.f.). Obtenido de https://www.geogebra.org/graphing?lang=es</a:t>
            </a:r>
          </a:p>
          <a:p>
            <a:pPr algn="just" marL="578960" indent="-289480" lvl="1">
              <a:lnSpc>
                <a:spcPts val="4531"/>
              </a:lnSpc>
              <a:buFont typeface="Arial"/>
              <a:buChar char="•"/>
            </a:pPr>
            <a:r>
              <a:rPr lang="en-US" sz="2681">
                <a:solidFill>
                  <a:srgbClr val="000000"/>
                </a:solidFill>
                <a:latin typeface="Circe"/>
              </a:rPr>
              <a:t>Lancelotdigital. (s.f.). Obtenido de https://www.lancelotdigital.com/otras-noticias-de-interes/que-son-las-integrales-matematicas</a:t>
            </a:r>
          </a:p>
          <a:p>
            <a:pPr algn="just" marL="578960" indent="-289480" lvl="1">
              <a:lnSpc>
                <a:spcPts val="4531"/>
              </a:lnSpc>
              <a:buFont typeface="Arial"/>
              <a:buChar char="•"/>
            </a:pPr>
            <a:r>
              <a:rPr lang="en-US" sz="2681">
                <a:solidFill>
                  <a:srgbClr val="000000"/>
                </a:solidFill>
                <a:latin typeface="Circe"/>
              </a:rPr>
              <a:t>Youtube. (s.f.). Obtenido de https://www.youtube.com/watch?v=2Hl1Tnrnktc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3227623">
            <a:off x="16592986" y="1073344"/>
            <a:ext cx="3315235" cy="2947545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379681" y="3113373"/>
            <a:ext cx="13702597" cy="2030127"/>
            <a:chOff x="0" y="0"/>
            <a:chExt cx="7591766" cy="1124768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7591766" cy="1124768"/>
            </a:xfrm>
            <a:custGeom>
              <a:avLst/>
              <a:gdLst/>
              <a:ahLst/>
              <a:cxnLst/>
              <a:rect r="r" b="b" t="t" l="l"/>
              <a:pathLst>
                <a:path h="1124768" w="7591766">
                  <a:moveTo>
                    <a:pt x="7467305" y="1124768"/>
                  </a:moveTo>
                  <a:lnTo>
                    <a:pt x="124460" y="1124768"/>
                  </a:lnTo>
                  <a:cubicBezTo>
                    <a:pt x="55880" y="1124768"/>
                    <a:pt x="0" y="1068888"/>
                    <a:pt x="0" y="100030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467306" y="0"/>
                  </a:lnTo>
                  <a:cubicBezTo>
                    <a:pt x="7535886" y="0"/>
                    <a:pt x="7591766" y="55880"/>
                    <a:pt x="7591766" y="124460"/>
                  </a:cubicBezTo>
                  <a:lnTo>
                    <a:pt x="7591766" y="1000308"/>
                  </a:lnTo>
                  <a:cubicBezTo>
                    <a:pt x="7591766" y="1068888"/>
                    <a:pt x="7535886" y="1124768"/>
                    <a:pt x="7467306" y="1124768"/>
                  </a:cubicBezTo>
                  <a:close/>
                </a:path>
              </a:pathLst>
            </a:custGeom>
            <a:solidFill>
              <a:srgbClr val="F6EEE8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2379681" y="5675583"/>
            <a:ext cx="13702597" cy="2790756"/>
            <a:chOff x="0" y="0"/>
            <a:chExt cx="7591766" cy="1546186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7591766" cy="1546186"/>
            </a:xfrm>
            <a:custGeom>
              <a:avLst/>
              <a:gdLst/>
              <a:ahLst/>
              <a:cxnLst/>
              <a:rect r="r" b="b" t="t" l="l"/>
              <a:pathLst>
                <a:path h="1546186" w="7591766">
                  <a:moveTo>
                    <a:pt x="7467305" y="1546186"/>
                  </a:moveTo>
                  <a:lnTo>
                    <a:pt x="124460" y="1546186"/>
                  </a:lnTo>
                  <a:cubicBezTo>
                    <a:pt x="55880" y="1546186"/>
                    <a:pt x="0" y="1490306"/>
                    <a:pt x="0" y="142172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467306" y="0"/>
                  </a:lnTo>
                  <a:cubicBezTo>
                    <a:pt x="7535886" y="0"/>
                    <a:pt x="7591766" y="55880"/>
                    <a:pt x="7591766" y="124460"/>
                  </a:cubicBezTo>
                  <a:lnTo>
                    <a:pt x="7591766" y="1421726"/>
                  </a:lnTo>
                  <a:cubicBezTo>
                    <a:pt x="7591766" y="1490306"/>
                    <a:pt x="7535886" y="1546186"/>
                    <a:pt x="7467306" y="1546186"/>
                  </a:cubicBezTo>
                  <a:close/>
                </a:path>
              </a:pathLst>
            </a:custGeom>
            <a:solidFill>
              <a:srgbClr val="D8CACA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2775632" y="1595724"/>
            <a:ext cx="12910696" cy="1250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99"/>
              </a:lnSpc>
            </a:pPr>
            <a:r>
              <a:rPr lang="en-US" sz="9999">
                <a:solidFill>
                  <a:srgbClr val="412D44"/>
                </a:solidFill>
                <a:latin typeface="Circe Contrast"/>
              </a:rPr>
              <a:t>Objetivos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815058" y="3526299"/>
            <a:ext cx="8198384" cy="481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25"/>
              </a:lnSpc>
            </a:pPr>
            <a:r>
              <a:rPr lang="en-US" sz="2803" spc="-78">
                <a:solidFill>
                  <a:srgbClr val="583D5B"/>
                </a:solidFill>
                <a:latin typeface="Circe Bold"/>
              </a:rPr>
              <a:t>OBJETIVO GENERAL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15058" y="5985777"/>
            <a:ext cx="8198384" cy="481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25"/>
              </a:lnSpc>
            </a:pPr>
            <a:r>
              <a:rPr lang="en-US" sz="2803" spc="-78">
                <a:solidFill>
                  <a:srgbClr val="583D5B"/>
                </a:solidFill>
                <a:latin typeface="Circe Bold"/>
              </a:rPr>
              <a:t>OBJETIVO ESPECÍFICOS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15058" y="4167141"/>
            <a:ext cx="12676156" cy="752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92"/>
              </a:lnSpc>
            </a:pPr>
            <a:r>
              <a:rPr lang="en-US" sz="2208">
                <a:solidFill>
                  <a:srgbClr val="000000"/>
                </a:solidFill>
                <a:latin typeface="Circe"/>
              </a:rPr>
              <a:t>Conocer y analizar sobre la integración y como esta es aplicada en la vida cotidiana</a:t>
            </a:r>
          </a:p>
          <a:p>
            <a:pPr>
              <a:lnSpc>
                <a:spcPts val="3092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892902" y="6695616"/>
            <a:ext cx="12676156" cy="1523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6902" indent="-238451" lvl="1">
              <a:lnSpc>
                <a:spcPts val="3092"/>
              </a:lnSpc>
              <a:buFont typeface="Arial"/>
              <a:buChar char="•"/>
            </a:pPr>
            <a:r>
              <a:rPr lang="en-US" sz="2208">
                <a:solidFill>
                  <a:srgbClr val="000000"/>
                </a:solidFill>
                <a:latin typeface="Circe"/>
              </a:rPr>
              <a:t>Desarrollar el planteamiento del problema</a:t>
            </a:r>
          </a:p>
          <a:p>
            <a:pPr marL="476902" indent="-238451" lvl="1">
              <a:lnSpc>
                <a:spcPts val="3092"/>
              </a:lnSpc>
              <a:buFont typeface="Arial"/>
              <a:buChar char="•"/>
            </a:pPr>
            <a:r>
              <a:rPr lang="en-US" sz="2208">
                <a:solidFill>
                  <a:srgbClr val="000000"/>
                </a:solidFill>
                <a:latin typeface="Circe"/>
              </a:rPr>
              <a:t>Recordar conceptos básicos de la integración y doble integración</a:t>
            </a:r>
          </a:p>
          <a:p>
            <a:pPr marL="476902" indent="-238451" lvl="1">
              <a:lnSpc>
                <a:spcPts val="3092"/>
              </a:lnSpc>
              <a:buFont typeface="Arial"/>
              <a:buChar char="•"/>
            </a:pPr>
            <a:r>
              <a:rPr lang="en-US" sz="2208">
                <a:solidFill>
                  <a:srgbClr val="000000"/>
                </a:solidFill>
                <a:latin typeface="Circe"/>
              </a:rPr>
              <a:t>Realizar la planeación de un ejercicio de integración y centro de masa en Ingeniera civil.</a:t>
            </a:r>
          </a:p>
          <a:p>
            <a:pPr>
              <a:lnSpc>
                <a:spcPts val="3092"/>
              </a:lnSpc>
            </a:pP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7689246">
            <a:off x="-1657617" y="6088825"/>
            <a:ext cx="3315235" cy="29475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36378" y="1739445"/>
            <a:ext cx="15615244" cy="6808110"/>
            <a:chOff x="0" y="0"/>
            <a:chExt cx="4309747" cy="187901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309747" cy="1879012"/>
            </a:xfrm>
            <a:custGeom>
              <a:avLst/>
              <a:gdLst/>
              <a:ahLst/>
              <a:cxnLst/>
              <a:rect r="r" b="b" t="t" l="l"/>
              <a:pathLst>
                <a:path h="1879012" w="4309747">
                  <a:moveTo>
                    <a:pt x="0" y="0"/>
                  </a:moveTo>
                  <a:lnTo>
                    <a:pt x="4309747" y="0"/>
                  </a:lnTo>
                  <a:lnTo>
                    <a:pt x="4309747" y="1879012"/>
                  </a:lnTo>
                  <a:lnTo>
                    <a:pt x="0" y="1879012"/>
                  </a:lnTo>
                  <a:close/>
                </a:path>
              </a:pathLst>
            </a:custGeom>
            <a:solidFill>
              <a:srgbClr val="F6EEE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363646" y="-4646295"/>
            <a:ext cx="5246370" cy="5246370"/>
            <a:chOff x="0" y="0"/>
            <a:chExt cx="6355080" cy="635508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725076">
                <a:alpha val="40000"/>
              </a:srgbClr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2450083" y="9717290"/>
            <a:ext cx="5246370" cy="5246370"/>
            <a:chOff x="0" y="0"/>
            <a:chExt cx="6355080" cy="635508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725076">
                <a:alpha val="40000"/>
              </a:srgbClr>
            </a:solid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rcRect l="6086" t="22393" r="8529" b="49815"/>
          <a:stretch>
            <a:fillRect/>
          </a:stretch>
        </p:blipFill>
        <p:spPr>
          <a:xfrm flipH="false" flipV="false" rot="0">
            <a:off x="2556175" y="3096499"/>
            <a:ext cx="6587825" cy="4764816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617323" y="7332235"/>
            <a:ext cx="700310" cy="105816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2132165" y="2685583"/>
            <a:ext cx="1998376" cy="821832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 rot="0">
            <a:off x="10239750" y="4107307"/>
            <a:ext cx="5581842" cy="2743200"/>
            <a:chOff x="0" y="0"/>
            <a:chExt cx="1470115" cy="722489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1470115" cy="722489"/>
            </a:xfrm>
            <a:custGeom>
              <a:avLst/>
              <a:gdLst/>
              <a:ahLst/>
              <a:cxnLst/>
              <a:rect r="r" b="b" t="t" l="l"/>
              <a:pathLst>
                <a:path h="722489" w="1470115">
                  <a:moveTo>
                    <a:pt x="70736" y="0"/>
                  </a:moveTo>
                  <a:lnTo>
                    <a:pt x="1399379" y="0"/>
                  </a:lnTo>
                  <a:cubicBezTo>
                    <a:pt x="1438445" y="0"/>
                    <a:pt x="1470115" y="31670"/>
                    <a:pt x="1470115" y="70736"/>
                  </a:cubicBezTo>
                  <a:lnTo>
                    <a:pt x="1470115" y="651753"/>
                  </a:lnTo>
                  <a:cubicBezTo>
                    <a:pt x="1470115" y="690819"/>
                    <a:pt x="1438445" y="722489"/>
                    <a:pt x="1399379" y="722489"/>
                  </a:cubicBezTo>
                  <a:lnTo>
                    <a:pt x="70736" y="722489"/>
                  </a:lnTo>
                  <a:cubicBezTo>
                    <a:pt x="51976" y="722489"/>
                    <a:pt x="33984" y="715036"/>
                    <a:pt x="20718" y="701771"/>
                  </a:cubicBezTo>
                  <a:cubicBezTo>
                    <a:pt x="7453" y="688505"/>
                    <a:pt x="0" y="670513"/>
                    <a:pt x="0" y="651753"/>
                  </a:cubicBezTo>
                  <a:lnTo>
                    <a:pt x="0" y="70736"/>
                  </a:lnTo>
                  <a:cubicBezTo>
                    <a:pt x="0" y="31670"/>
                    <a:pt x="31670" y="0"/>
                    <a:pt x="7073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812800" cy="8985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32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525268" y="4107307"/>
            <a:ext cx="4917811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48"/>
              </a:lnSpc>
            </a:pPr>
          </a:p>
          <a:p>
            <a:pPr algn="just">
              <a:lnSpc>
                <a:spcPts val="2748"/>
              </a:lnSpc>
            </a:pPr>
            <a:r>
              <a:rPr lang="en-US" sz="2290">
                <a:solidFill>
                  <a:srgbClr val="000000"/>
                </a:solidFill>
                <a:latin typeface="Circe"/>
              </a:rPr>
              <a:t>Un Arquitecto desea calcular el centro de masa de una edificación parecida a la famosa torre de pisa para saber su centro de masa y que se mantenga estable para eso su densidad en cada punto (x,y) está dada por P(x,y)= 2x+y</a:t>
            </a:r>
          </a:p>
          <a:p>
            <a:pPr algn="just">
              <a:lnSpc>
                <a:spcPts val="274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77580" y="1870270"/>
            <a:ext cx="6666420" cy="6546460"/>
            <a:chOff x="0" y="0"/>
            <a:chExt cx="6166175" cy="6055216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166175" cy="6055216"/>
            </a:xfrm>
            <a:custGeom>
              <a:avLst/>
              <a:gdLst/>
              <a:ahLst/>
              <a:cxnLst/>
              <a:rect r="r" b="b" t="t" l="l"/>
              <a:pathLst>
                <a:path h="6055216" w="6166175">
                  <a:moveTo>
                    <a:pt x="6041715" y="6055216"/>
                  </a:moveTo>
                  <a:lnTo>
                    <a:pt x="124460" y="6055216"/>
                  </a:lnTo>
                  <a:cubicBezTo>
                    <a:pt x="55880" y="6055216"/>
                    <a:pt x="0" y="5999335"/>
                    <a:pt x="0" y="59307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041715" y="0"/>
                  </a:lnTo>
                  <a:cubicBezTo>
                    <a:pt x="6110294" y="0"/>
                    <a:pt x="6166175" y="55880"/>
                    <a:pt x="6166175" y="124460"/>
                  </a:cubicBezTo>
                  <a:lnTo>
                    <a:pt x="6166175" y="5930756"/>
                  </a:lnTo>
                  <a:cubicBezTo>
                    <a:pt x="6166175" y="5999336"/>
                    <a:pt x="6110294" y="6055216"/>
                    <a:pt x="6041715" y="6055216"/>
                  </a:cubicBezTo>
                  <a:close/>
                </a:path>
              </a:pathLst>
            </a:custGeom>
            <a:solidFill>
              <a:srgbClr val="D8CACA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613440" y="1870270"/>
            <a:ext cx="6468838" cy="6468838"/>
            <a:chOff x="0" y="0"/>
            <a:chExt cx="7620000" cy="76200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7620000" cy="7620000"/>
            </a:xfrm>
            <a:custGeom>
              <a:avLst/>
              <a:gdLst/>
              <a:ahLst/>
              <a:cxnLst/>
              <a:rect r="r" b="b" t="t" l="l"/>
              <a:pathLst>
                <a:path h="7620000" w="7620000">
                  <a:moveTo>
                    <a:pt x="6826250" y="0"/>
                  </a:moveTo>
                  <a:lnTo>
                    <a:pt x="793750" y="0"/>
                  </a:lnTo>
                  <a:cubicBezTo>
                    <a:pt x="355600" y="0"/>
                    <a:pt x="0" y="355600"/>
                    <a:pt x="0" y="793750"/>
                  </a:cubicBezTo>
                  <a:lnTo>
                    <a:pt x="0" y="7620000"/>
                  </a:lnTo>
                  <a:lnTo>
                    <a:pt x="6826250" y="7620000"/>
                  </a:lnTo>
                  <a:cubicBezTo>
                    <a:pt x="7264400" y="7620000"/>
                    <a:pt x="7620000" y="7264400"/>
                    <a:pt x="7620000" y="6826250"/>
                  </a:cubicBezTo>
                  <a:lnTo>
                    <a:pt x="7620000" y="0"/>
                  </a:lnTo>
                  <a:lnTo>
                    <a:pt x="6826250" y="0"/>
                  </a:lnTo>
                  <a:close/>
                </a:path>
              </a:pathLst>
            </a:custGeom>
            <a:blipFill>
              <a:blip r:embed="rId2"/>
              <a:stretch>
                <a:fillRect l="-24976" r="-24976" t="0" b="0"/>
              </a:stretch>
            </a:blip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3227623">
            <a:off x="16592986" y="1073344"/>
            <a:ext cx="3315235" cy="2947545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7689246">
            <a:off x="-1657617" y="6088825"/>
            <a:ext cx="3315235" cy="2947545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867256" y="2277726"/>
            <a:ext cx="4759821" cy="586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91"/>
              </a:lnSpc>
              <a:spcBef>
                <a:spcPct val="0"/>
              </a:spcBef>
            </a:pPr>
            <a:r>
              <a:rPr lang="en-US" sz="4173">
                <a:solidFill>
                  <a:srgbClr val="FFFFFF"/>
                </a:solidFill>
                <a:latin typeface="Circe Contrast"/>
              </a:rPr>
              <a:t>Integrales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67256" y="2984223"/>
            <a:ext cx="5760090" cy="4690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03"/>
              </a:lnSpc>
            </a:pPr>
            <a:r>
              <a:rPr lang="en-US" sz="2073">
                <a:solidFill>
                  <a:srgbClr val="000000"/>
                </a:solidFill>
                <a:latin typeface="Circe"/>
              </a:rPr>
              <a:t>La importancia del cálculo integral es enorme y con diversas aplicaciones, como en la ingeniería, la economía y la vida cotidiana. Algunas de las aplicaciones incluyen el cálculo de la superficie, de volumen, momento de inercia, de trabajo y muchos más. Algunos problemas de ingeniería más complejos no pueden ser resueltos sin cálculo. Las  integrales y sus derivadas se convirtieron en las herramientas básicas de cálculo, con numerosas aplicaciones en la ciencia y la ingeniería.</a:t>
            </a:r>
          </a:p>
          <a:p>
            <a:pPr algn="just" marL="0" indent="0" lvl="0">
              <a:lnSpc>
                <a:spcPts val="2903"/>
              </a:lnSpc>
              <a:spcBef>
                <a:spcPct val="0"/>
              </a:spcBef>
            </a:pPr>
            <a:r>
              <a:rPr lang="en-US" sz="2073">
                <a:solidFill>
                  <a:srgbClr val="000000"/>
                </a:solidFill>
                <a:latin typeface="Circe"/>
              </a:rPr>
              <a:t>En conclusión, las integrales es la suma de infinitos, infinitesimalmente pequeños, integrar es lo opuesto a derivar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903346" y="1795479"/>
            <a:ext cx="274573" cy="6786706"/>
            <a:chOff x="0" y="0"/>
            <a:chExt cx="366097" cy="9048941"/>
          </a:xfrm>
        </p:grpSpPr>
        <p:sp>
          <p:nvSpPr>
            <p:cNvPr name="AutoShape 3" id="3"/>
            <p:cNvSpPr/>
            <p:nvPr/>
          </p:nvSpPr>
          <p:spPr>
            <a:xfrm rot="0">
              <a:off x="167721" y="167721"/>
              <a:ext cx="30655" cy="8713499"/>
            </a:xfrm>
            <a:prstGeom prst="rect">
              <a:avLst/>
            </a:prstGeom>
            <a:solidFill>
              <a:srgbClr val="725076"/>
            </a:solidFill>
          </p:spPr>
        </p:sp>
        <p:grpSp>
          <p:nvGrpSpPr>
            <p:cNvPr name="Group 4" id="4"/>
            <p:cNvGrpSpPr/>
            <p:nvPr/>
          </p:nvGrpSpPr>
          <p:grpSpPr>
            <a:xfrm rot="0">
              <a:off x="30655" y="0"/>
              <a:ext cx="335442" cy="335442"/>
              <a:chOff x="0" y="0"/>
              <a:chExt cx="6350000" cy="63500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25076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30655" y="5808999"/>
              <a:ext cx="335442" cy="335442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25076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2904500"/>
              <a:ext cx="335442" cy="335442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25076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8713499"/>
              <a:ext cx="335442" cy="335442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25076"/>
              </a:solidFill>
            </p:spPr>
          </p:sp>
        </p:grpSp>
      </p:grpSp>
      <p:grpSp>
        <p:nvGrpSpPr>
          <p:cNvPr name="Group 12" id="12"/>
          <p:cNvGrpSpPr/>
          <p:nvPr/>
        </p:nvGrpSpPr>
        <p:grpSpPr>
          <a:xfrm rot="0">
            <a:off x="-2274500" y="-304124"/>
            <a:ext cx="11655442" cy="11209454"/>
            <a:chOff x="0" y="0"/>
            <a:chExt cx="3069746" cy="2952284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3069746" cy="2952284"/>
            </a:xfrm>
            <a:custGeom>
              <a:avLst/>
              <a:gdLst/>
              <a:ahLst/>
              <a:cxnLst/>
              <a:rect r="r" b="b" t="t" l="l"/>
              <a:pathLst>
                <a:path h="2952284" w="3069746">
                  <a:moveTo>
                    <a:pt x="0" y="0"/>
                  </a:moveTo>
                  <a:lnTo>
                    <a:pt x="3069746" y="0"/>
                  </a:lnTo>
                  <a:lnTo>
                    <a:pt x="3069746" y="2952284"/>
                  </a:lnTo>
                  <a:lnTo>
                    <a:pt x="0" y="295228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13"/>
                </a:lnSpc>
              </a:pPr>
            </a:p>
          </p:txBody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3008776" y="9258300"/>
            <a:ext cx="5246370" cy="5246370"/>
            <a:chOff x="0" y="0"/>
            <a:chExt cx="6355080" cy="6355080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1613152" y="-4217670"/>
            <a:ext cx="5246370" cy="5246370"/>
            <a:chOff x="0" y="0"/>
            <a:chExt cx="6355080" cy="6355080"/>
          </a:xfrm>
        </p:grpSpPr>
        <p:sp>
          <p:nvSpPr>
            <p:cNvPr name="Freeform 18" id="18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725076">
                <a:alpha val="40000"/>
              </a:srgbClr>
            </a:solidFill>
          </p:spPr>
        </p:sp>
      </p:grpSp>
      <p:pic>
        <p:nvPicPr>
          <p:cNvPr name="Picture 19" id="19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193973" y="6492853"/>
            <a:ext cx="712262" cy="336706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4"/>
          <a:srcRect l="2999" t="37222" r="3786" b="34576"/>
          <a:stretch>
            <a:fillRect/>
          </a:stretch>
        </p:blipFill>
        <p:spPr>
          <a:xfrm flipH="false" flipV="false" rot="0">
            <a:off x="1314249" y="5143500"/>
            <a:ext cx="5246370" cy="3527220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1028700" y="1951703"/>
            <a:ext cx="7018464" cy="3192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59"/>
              </a:lnSpc>
            </a:pPr>
            <a:r>
              <a:rPr lang="en-US" sz="7599">
                <a:solidFill>
                  <a:srgbClr val="412D44"/>
                </a:solidFill>
                <a:latin typeface="Circe Contrast"/>
              </a:rPr>
              <a:t>Diferencia entre integral definidas e indefinidas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511294" y="2346356"/>
            <a:ext cx="6748006" cy="1884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201F1F"/>
                </a:solidFill>
                <a:latin typeface="Circe"/>
              </a:rPr>
              <a:t>Una integración indefinida es aquella que no tiene límites, mientras que una integración definida es aquella que está integrada con respecto a ciertos límites 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701794" y="4826015"/>
            <a:ext cx="6748006" cy="3789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201F1F"/>
                </a:solidFill>
                <a:latin typeface="Circe"/>
              </a:rPr>
              <a:t>En la integral definidas estos números se pueden representar como el área bajo una curva una integral definida es un número y una integral indefinida es una función que al derivarla me da algún valor también se conoce como antiderivada, la indefinida no es de nada a   nada básicamente no tiene límites de integración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3703500" y="6779240"/>
            <a:ext cx="10881001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216040" y="2180551"/>
            <a:ext cx="13678859" cy="7165682"/>
            <a:chOff x="0" y="0"/>
            <a:chExt cx="3678040" cy="1926744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3678040" cy="1926744"/>
            </a:xfrm>
            <a:custGeom>
              <a:avLst/>
              <a:gdLst/>
              <a:ahLst/>
              <a:cxnLst/>
              <a:rect r="r" b="b" t="t" l="l"/>
              <a:pathLst>
                <a:path h="1926744" w="3678040">
                  <a:moveTo>
                    <a:pt x="28865" y="0"/>
                  </a:moveTo>
                  <a:lnTo>
                    <a:pt x="3649175" y="0"/>
                  </a:lnTo>
                  <a:cubicBezTo>
                    <a:pt x="3656830" y="0"/>
                    <a:pt x="3664172" y="3041"/>
                    <a:pt x="3669586" y="8454"/>
                  </a:cubicBezTo>
                  <a:cubicBezTo>
                    <a:pt x="3674999" y="13868"/>
                    <a:pt x="3678040" y="21209"/>
                    <a:pt x="3678040" y="28865"/>
                  </a:cubicBezTo>
                  <a:lnTo>
                    <a:pt x="3678040" y="1897879"/>
                  </a:lnTo>
                  <a:cubicBezTo>
                    <a:pt x="3678040" y="1905535"/>
                    <a:pt x="3674999" y="1912877"/>
                    <a:pt x="3669586" y="1918290"/>
                  </a:cubicBezTo>
                  <a:cubicBezTo>
                    <a:pt x="3664172" y="1923703"/>
                    <a:pt x="3656830" y="1926744"/>
                    <a:pt x="3649175" y="1926744"/>
                  </a:cubicBezTo>
                  <a:lnTo>
                    <a:pt x="28865" y="1926744"/>
                  </a:lnTo>
                  <a:cubicBezTo>
                    <a:pt x="21209" y="1926744"/>
                    <a:pt x="13868" y="1923703"/>
                    <a:pt x="8454" y="1918290"/>
                  </a:cubicBezTo>
                  <a:cubicBezTo>
                    <a:pt x="3041" y="1912877"/>
                    <a:pt x="0" y="1905535"/>
                    <a:pt x="0" y="1897879"/>
                  </a:cubicBezTo>
                  <a:lnTo>
                    <a:pt x="0" y="28865"/>
                  </a:lnTo>
                  <a:cubicBezTo>
                    <a:pt x="0" y="21209"/>
                    <a:pt x="3041" y="13868"/>
                    <a:pt x="8454" y="8454"/>
                  </a:cubicBezTo>
                  <a:cubicBezTo>
                    <a:pt x="13868" y="3041"/>
                    <a:pt x="21209" y="0"/>
                    <a:pt x="28865" y="0"/>
                  </a:cubicBezTo>
                  <a:close/>
                </a:path>
              </a:pathLst>
            </a:custGeom>
            <a:solidFill>
              <a:srgbClr val="F6EEE8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85725"/>
              <a:ext cx="812800" cy="8985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26"/>
                </a:lnSpc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6729" t="45337" r="2623" b="37900"/>
          <a:stretch>
            <a:fillRect/>
          </a:stretch>
        </p:blipFill>
        <p:spPr>
          <a:xfrm flipH="false" flipV="false" rot="0">
            <a:off x="4795827" y="5360921"/>
            <a:ext cx="8519285" cy="3500808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928558" y="285750"/>
            <a:ext cx="14253823" cy="1485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753"/>
              </a:lnSpc>
              <a:spcBef>
                <a:spcPct val="0"/>
              </a:spcBef>
            </a:pPr>
            <a:r>
              <a:rPr lang="en-US" sz="9794">
                <a:solidFill>
                  <a:srgbClr val="412D44"/>
                </a:solidFill>
                <a:latin typeface="Circe Contrast"/>
              </a:rPr>
              <a:t>Integrales dobles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50805" y="7035125"/>
            <a:ext cx="1686004" cy="362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729497" y="2584066"/>
            <a:ext cx="12651946" cy="246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irce"/>
              </a:rPr>
              <a:t>Las integrales dobles son una manera de integrar sobre una región bidimensional. </a:t>
            </a:r>
          </a:p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irce"/>
              </a:rPr>
              <a:t>Dada una función de dos variables, f(x, y), puedes encontrar el volumen entre la gráfica y una región rectangular del plano xy al tomar la integral de una integral esta es la función de y</a:t>
            </a:r>
          </a:p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irce"/>
              </a:rPr>
              <a:t>a esta integral se le conoce como integral doble.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042110" y="1909081"/>
            <a:ext cx="6468838" cy="6468838"/>
            <a:chOff x="0" y="0"/>
            <a:chExt cx="7620000" cy="76200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7620000" cy="7620000"/>
            </a:xfrm>
            <a:custGeom>
              <a:avLst/>
              <a:gdLst/>
              <a:ahLst/>
              <a:cxnLst/>
              <a:rect r="r" b="b" t="t" l="l"/>
              <a:pathLst>
                <a:path h="7620000" w="7620000">
                  <a:moveTo>
                    <a:pt x="6826250" y="0"/>
                  </a:moveTo>
                  <a:lnTo>
                    <a:pt x="793750" y="0"/>
                  </a:lnTo>
                  <a:cubicBezTo>
                    <a:pt x="355600" y="0"/>
                    <a:pt x="0" y="355600"/>
                    <a:pt x="0" y="793750"/>
                  </a:cubicBezTo>
                  <a:lnTo>
                    <a:pt x="0" y="7620000"/>
                  </a:lnTo>
                  <a:lnTo>
                    <a:pt x="6826250" y="7620000"/>
                  </a:lnTo>
                  <a:cubicBezTo>
                    <a:pt x="7264400" y="7620000"/>
                    <a:pt x="7620000" y="7264400"/>
                    <a:pt x="7620000" y="6826250"/>
                  </a:cubicBezTo>
                  <a:lnTo>
                    <a:pt x="7620000" y="0"/>
                  </a:lnTo>
                  <a:lnTo>
                    <a:pt x="6826250" y="0"/>
                  </a:lnTo>
                  <a:close/>
                </a:path>
              </a:pathLst>
            </a:custGeom>
            <a:blipFill>
              <a:blip r:embed="rId2"/>
              <a:stretch>
                <a:fillRect l="-3701" r="-613" t="-85411" b="-46399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 rot="0">
            <a:off x="-970562" y="652445"/>
            <a:ext cx="19821877" cy="0"/>
          </a:xfrm>
          <a:prstGeom prst="line">
            <a:avLst/>
          </a:prstGeom>
          <a:ln cap="flat" w="1143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-818960" y="404795"/>
            <a:ext cx="19821877" cy="0"/>
          </a:xfrm>
          <a:prstGeom prst="line">
            <a:avLst/>
          </a:prstGeom>
          <a:ln cap="flat" w="1143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-574329" y="9672305"/>
            <a:ext cx="19821877" cy="0"/>
          </a:xfrm>
          <a:prstGeom prst="line">
            <a:avLst/>
          </a:prstGeom>
          <a:ln cap="flat" w="1143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-422728" y="9424655"/>
            <a:ext cx="19821877" cy="0"/>
          </a:xfrm>
          <a:prstGeom prst="line">
            <a:avLst/>
          </a:prstGeom>
          <a:ln cap="flat" w="1143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9336609" y="3188215"/>
            <a:ext cx="6451770" cy="195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55"/>
              </a:lnSpc>
            </a:pPr>
            <a:r>
              <a:rPr lang="en-US" sz="6959">
                <a:solidFill>
                  <a:srgbClr val="412D44"/>
                </a:solidFill>
                <a:latin typeface="Circe Contrast"/>
              </a:rPr>
              <a:t>Desarrollo del problema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36609" y="5350266"/>
            <a:ext cx="6451770" cy="1671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23"/>
              </a:lnSpc>
            </a:pPr>
            <a:r>
              <a:rPr lang="en-US" sz="2864">
                <a:solidFill>
                  <a:srgbClr val="412D44"/>
                </a:solidFill>
                <a:latin typeface="Circe"/>
              </a:rPr>
              <a:t>Calcular la masa y centro de masa de la lámina triangular de vértices (0,0), (0,3) y (2,3), si su densidad en cada punto (x,y) está dada por p(x,y)= 2x+y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304124"/>
            <a:ext cx="11655442" cy="11209454"/>
            <a:chOff x="0" y="0"/>
            <a:chExt cx="3069746" cy="295228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069746" cy="2952284"/>
            </a:xfrm>
            <a:custGeom>
              <a:avLst/>
              <a:gdLst/>
              <a:ahLst/>
              <a:cxnLst/>
              <a:rect r="r" b="b" t="t" l="l"/>
              <a:pathLst>
                <a:path h="2952284" w="3069746">
                  <a:moveTo>
                    <a:pt x="0" y="0"/>
                  </a:moveTo>
                  <a:lnTo>
                    <a:pt x="3069746" y="0"/>
                  </a:lnTo>
                  <a:lnTo>
                    <a:pt x="3069746" y="2952284"/>
                  </a:lnTo>
                  <a:lnTo>
                    <a:pt x="0" y="295228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13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5253" t="27960" r="14710" b="49239"/>
          <a:stretch>
            <a:fillRect/>
          </a:stretch>
        </p:blipFill>
        <p:spPr>
          <a:xfrm flipH="false" flipV="false" rot="0">
            <a:off x="9819293" y="2945689"/>
            <a:ext cx="7440007" cy="4709829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824133" y="2785102"/>
            <a:ext cx="5674326" cy="5126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56"/>
              </a:lnSpc>
            </a:pPr>
            <a:r>
              <a:rPr lang="en-US" sz="9141">
                <a:solidFill>
                  <a:srgbClr val="412D44"/>
                </a:solidFill>
                <a:latin typeface="Circe Contrast"/>
              </a:rPr>
              <a:t>Luego de ello pasamos a...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422728" y="9424655"/>
            <a:ext cx="19821877" cy="0"/>
          </a:xfrm>
          <a:prstGeom prst="line">
            <a:avLst/>
          </a:prstGeom>
          <a:ln cap="flat" w="114300">
            <a:solidFill>
              <a:srgbClr val="D8CAC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-422728" y="1028700"/>
            <a:ext cx="19821877" cy="0"/>
          </a:xfrm>
          <a:prstGeom prst="line">
            <a:avLst/>
          </a:prstGeom>
          <a:ln cap="flat" w="114300">
            <a:solidFill>
              <a:srgbClr val="D8CACA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23347" r="0" b="50161"/>
          <a:stretch>
            <a:fillRect/>
          </a:stretch>
        </p:blipFill>
        <p:spPr>
          <a:xfrm flipH="false" flipV="false" rot="0">
            <a:off x="1303509" y="3195998"/>
            <a:ext cx="8184702" cy="481820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936151" y="2136797"/>
            <a:ext cx="311391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irce Contrast"/>
              </a:rPr>
              <a:t>De manera que...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DAFKUA7FJVY</dc:identifier>
  <dcterms:modified xsi:type="dcterms:W3CDTF">2011-08-01T06:04:30Z</dcterms:modified>
  <cp:revision>1</cp:revision>
  <dc:title>Presentación Propuesta de Marketing Estrategia de Negocio Minimalista Morado</dc:title>
</cp:coreProperties>
</file>

<file path=docProps/thumbnail.jpeg>
</file>